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7F9"/>
    <a:srgbClr val="25EFB5"/>
    <a:srgbClr val="41F1BF"/>
    <a:srgbClr val="FAEE06"/>
    <a:srgbClr val="FFCC00"/>
    <a:srgbClr val="FFFFCC"/>
    <a:srgbClr val="FFCCFF"/>
    <a:srgbClr val="8BF466"/>
    <a:srgbClr val="10CA99"/>
    <a:srgbClr val="16C4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D186B-9287-40E0-AFD2-C267DF410B84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67B5E-6F7F-49EC-A6AC-DF630C355AF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0581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98A971-8A46-401F-BDB2-3E2E6C2FD02F}" type="datetimeFigureOut">
              <a:rPr lang="sk-SK" smtClean="0"/>
              <a:pPr/>
              <a:t>12. 2. 2014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97D087-AA72-4461-8A97-44A483096BA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k.wikipedia.org/wiki/N%C3%A1mestovo" TargetMode="External"/><Relationship Id="rId3" Type="http://schemas.openxmlformats.org/officeDocument/2006/relationships/hyperlink" Target="http://sk.wikipedia.org/wiki/Osada_(zatopen%C3%A1_obec)" TargetMode="External"/><Relationship Id="rId7" Type="http://schemas.openxmlformats.org/officeDocument/2006/relationships/hyperlink" Target="http://sk.wikipedia.org/wiki/Bobrov" TargetMode="External"/><Relationship Id="rId2" Type="http://schemas.openxmlformats.org/officeDocument/2006/relationships/hyperlink" Target="http://sk.wikipedia.org/wiki/Slan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.wikipedia.org/wiki/%C3%9Astie_nad_Oravou" TargetMode="External"/><Relationship Id="rId5" Type="http://schemas.openxmlformats.org/officeDocument/2006/relationships/hyperlink" Target="http://sk.wikipedia.org/w/index.php?title=%C4%BDavkovo&amp;action=edit&amp;redlink=1" TargetMode="External"/><Relationship Id="rId4" Type="http://schemas.openxmlformats.org/officeDocument/2006/relationships/hyperlink" Target="http://sk.wikipedia.org/w/index.php?title=Oravsk%C3%A9_H%C3%A1mre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k.wikipedia.org/wiki/Kaplanova_turb%C3%ADna" TargetMode="External"/><Relationship Id="rId2" Type="http://schemas.openxmlformats.org/officeDocument/2006/relationships/hyperlink" Target="http://sk.wikipedia.org/wiki/Vodn%C3%A1_elektr%C3%A1re%C5%8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sk.wikipedia.org/wiki/1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40152" y="6093296"/>
            <a:ext cx="2880320" cy="31332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endParaRPr lang="sk-SK" sz="1950" b="1" dirty="0">
              <a:solidFill>
                <a:srgbClr val="42B6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1043608" y="4005064"/>
            <a:ext cx="7128792" cy="2657565"/>
            <a:chOff x="467544" y="3140968"/>
            <a:chExt cx="7128792" cy="2657565"/>
          </a:xfrm>
        </p:grpSpPr>
        <p:sp>
          <p:nvSpPr>
            <p:cNvPr id="5" name="BlokTextu 4"/>
            <p:cNvSpPr txBox="1"/>
            <p:nvPr/>
          </p:nvSpPr>
          <p:spPr>
            <a:xfrm>
              <a:off x="467544" y="3140968"/>
              <a:ext cx="64573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r>
                <a:rPr lang="sk-SK" sz="8400" cap="all" dirty="0" err="1" smtClean="0">
                  <a:solidFill>
                    <a:schemeClr val="accent1">
                      <a:lumMod val="50000"/>
                    </a:schemeClr>
                  </a:solidFill>
                  <a:latin typeface="Blue Highway Linocut" pitchFamily="2" charset="-18"/>
                </a:rPr>
                <a:t>ORAVskÁ</a:t>
              </a:r>
              <a:endParaRPr lang="sk-SK" sz="8400" cap="all" dirty="0">
                <a:solidFill>
                  <a:schemeClr val="accent1">
                    <a:lumMod val="50000"/>
                  </a:schemeClr>
                </a:solidFill>
                <a:latin typeface="Blue Highway Linocut" pitchFamily="2" charset="-18"/>
              </a:endParaRPr>
            </a:p>
          </p:txBody>
        </p:sp>
        <p:sp>
          <p:nvSpPr>
            <p:cNvPr id="6" name="BlokTextu 5"/>
            <p:cNvSpPr txBox="1"/>
            <p:nvPr/>
          </p:nvSpPr>
          <p:spPr>
            <a:xfrm>
              <a:off x="924102" y="4136540"/>
              <a:ext cx="667223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convex"/>
              </a:sp3d>
            </a:bodyPr>
            <a:lstStyle/>
            <a:p>
              <a:r>
                <a:rPr lang="sk-SK" sz="8400" cap="all" dirty="0" smtClean="0">
                  <a:solidFill>
                    <a:schemeClr val="accent1">
                      <a:lumMod val="50000"/>
                    </a:schemeClr>
                  </a:solidFill>
                  <a:latin typeface="Blue Highway Linocut" pitchFamily="2" charset="-18"/>
                </a:rPr>
                <a:t>priehrada</a:t>
              </a:r>
            </a:p>
            <a:p>
              <a:endParaRPr lang="sk-SK" dirty="0"/>
            </a:p>
          </p:txBody>
        </p:sp>
      </p:grpSp>
      <p:pic>
        <p:nvPicPr>
          <p:cNvPr id="10" name="Obrázok 9" descr="544419.jpg"/>
          <p:cNvPicPr>
            <a:picLocks noChangeAspect="1"/>
          </p:cNvPicPr>
          <p:nvPr/>
        </p:nvPicPr>
        <p:blipFill>
          <a:blip r:embed="rId2" cstate="print"/>
          <a:srcRect l="2299" t="9197" r="1133" b="4965"/>
          <a:stretch>
            <a:fillRect/>
          </a:stretch>
        </p:blipFill>
        <p:spPr>
          <a:xfrm rot="155794">
            <a:off x="4065264" y="366673"/>
            <a:ext cx="475252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 descr="Slovakia_Orava_8.jpg"/>
          <p:cNvPicPr>
            <a:picLocks noChangeAspect="1"/>
          </p:cNvPicPr>
          <p:nvPr/>
        </p:nvPicPr>
        <p:blipFill>
          <a:blip r:embed="rId3" cstate="print"/>
          <a:srcRect l="4414" b="7197"/>
          <a:stretch>
            <a:fillRect/>
          </a:stretch>
        </p:blipFill>
        <p:spPr>
          <a:xfrm rot="21411187">
            <a:off x="470388" y="514465"/>
            <a:ext cx="2751445" cy="356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008112"/>
          </a:xfrm>
        </p:spPr>
        <p:txBody>
          <a:bodyPr>
            <a:noAutofit/>
            <a:scene3d>
              <a:camera prst="perspectiveFront"/>
              <a:lightRig rig="soft" dir="t">
                <a:rot lat="0" lon="0" rev="1680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r>
              <a:rPr lang="sk-SK" sz="7200" cap="all" dirty="0" smtClean="0">
                <a:ln w="3175">
                  <a:solidFill>
                    <a:srgbClr val="072E51"/>
                  </a:solidFill>
                  <a:prstDash val="sysDash"/>
                </a:ln>
                <a:solidFill>
                  <a:srgbClr val="10CA9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lue Highway Linocut" pitchFamily="2" charset="-18"/>
              </a:rPr>
              <a:t>Mapa priehrady</a:t>
            </a:r>
            <a:endParaRPr lang="sk-SK" sz="7200" cap="all" dirty="0">
              <a:ln w="3175">
                <a:solidFill>
                  <a:srgbClr val="072E51"/>
                </a:solidFill>
                <a:prstDash val="sysDash"/>
              </a:ln>
              <a:solidFill>
                <a:srgbClr val="10CA99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lue Highway Linocut" pitchFamily="2" charset="-18"/>
            </a:endParaRPr>
          </a:p>
        </p:txBody>
      </p:sp>
      <p:pic>
        <p:nvPicPr>
          <p:cNvPr id="6" name="Zástupný symbol obsahu 5" descr="priehr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66" t="16822" r="6350" b="2124"/>
          <a:stretch>
            <a:fillRect/>
          </a:stretch>
        </p:blipFill>
        <p:spPr>
          <a:xfrm>
            <a:off x="827584" y="1124744"/>
            <a:ext cx="7427694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perspectiveFront"/>
              <a:lightRig rig="soft" dir="t">
                <a:rot lat="0" lon="0" rev="1680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r>
              <a:rPr lang="sk-SK" sz="7200" cap="all" dirty="0" smtClean="0">
                <a:ln w="6350">
                  <a:solidFill>
                    <a:schemeClr val="tx2">
                      <a:lumMod val="10000"/>
                    </a:schemeClr>
                  </a:solidFill>
                  <a:prstDash val="dash"/>
                </a:ln>
                <a:solidFill>
                  <a:srgbClr val="25EFB5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lue Highway Linocut" pitchFamily="2" charset="-18"/>
              </a:rPr>
              <a:t>Poloha priehrady :</a:t>
            </a:r>
            <a:endParaRPr lang="sk-SK" sz="7200" cap="all" dirty="0">
              <a:ln w="6350">
                <a:solidFill>
                  <a:schemeClr val="tx2">
                    <a:lumMod val="10000"/>
                  </a:schemeClr>
                </a:solidFill>
                <a:prstDash val="dash"/>
              </a:ln>
              <a:solidFill>
                <a:srgbClr val="25EFB5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lue Highway Linocut" pitchFamily="2" charset="-18"/>
            </a:endParaRPr>
          </a:p>
        </p:txBody>
      </p:sp>
      <p:pic>
        <p:nvPicPr>
          <p:cNvPr id="4" name="Zástupný symbol obsahu 3" descr="ora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738" r="1538" b="972"/>
          <a:stretch>
            <a:fillRect/>
          </a:stretch>
        </p:blipFill>
        <p:spPr>
          <a:xfrm>
            <a:off x="755576" y="1412776"/>
            <a:ext cx="5328592" cy="516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Rovná spojovacia šípka 5"/>
          <p:cNvCxnSpPr/>
          <p:nvPr/>
        </p:nvCxnSpPr>
        <p:spPr>
          <a:xfrm flipH="1">
            <a:off x="3995936" y="3140968"/>
            <a:ext cx="2880320" cy="2880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948264" y="2636912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Oravská Priehrada</a:t>
            </a:r>
            <a:endParaRPr lang="sk-SK" sz="24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sk-SK" sz="6600" dirty="0" smtClean="0">
                <a:solidFill>
                  <a:srgbClr val="2FA7F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lue Highway Linocut" pitchFamily="2" charset="-18"/>
              </a:rPr>
              <a:t>Základné údaje:</a:t>
            </a:r>
            <a:endParaRPr lang="sk-SK" sz="6600" dirty="0">
              <a:solidFill>
                <a:srgbClr val="2FA7F9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Blue Highway Linocut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700" dirty="0" smtClean="0">
                <a:solidFill>
                  <a:srgbClr val="FFFFCC"/>
                </a:solidFill>
                <a:latin typeface="Book Antiqua" pitchFamily="18" charset="0"/>
              </a:rPr>
              <a:t>rozloha pri plnom napustení:</a:t>
            </a:r>
          </a:p>
          <a:p>
            <a:pPr>
              <a:buNone/>
            </a:pPr>
            <a:r>
              <a:rPr lang="sk-SK" sz="3700" dirty="0" smtClean="0">
                <a:solidFill>
                  <a:srgbClr val="FFFFCC"/>
                </a:solidFill>
                <a:latin typeface="Book Antiqua" pitchFamily="18" charset="0"/>
              </a:rPr>
              <a:t> 35 km</a:t>
            </a:r>
            <a:r>
              <a:rPr lang="sk-SK" sz="3700" baseline="30000" dirty="0" smtClean="0">
                <a:solidFill>
                  <a:srgbClr val="FFFFCC"/>
                </a:solidFill>
                <a:latin typeface="Book Antiqua" pitchFamily="18" charset="0"/>
              </a:rPr>
              <a:t>2</a:t>
            </a:r>
            <a:endParaRPr lang="sk-SK" sz="3700" dirty="0" smtClean="0">
              <a:solidFill>
                <a:srgbClr val="FFFFCC"/>
              </a:solidFill>
              <a:latin typeface="Book Antiqua" pitchFamily="18" charset="0"/>
            </a:endParaRPr>
          </a:p>
          <a:p>
            <a:r>
              <a:rPr lang="sk-SK" sz="3700" dirty="0" smtClean="0">
                <a:solidFill>
                  <a:srgbClr val="FFFFCC"/>
                </a:solidFill>
                <a:latin typeface="Book Antiqua" pitchFamily="18" charset="0"/>
              </a:rPr>
              <a:t>objem vody: 350 mil. m</a:t>
            </a:r>
            <a:r>
              <a:rPr lang="sk-SK" sz="3700" baseline="30000" dirty="0" smtClean="0">
                <a:solidFill>
                  <a:srgbClr val="FFFFCC"/>
                </a:solidFill>
                <a:latin typeface="Book Antiqua" pitchFamily="18" charset="0"/>
              </a:rPr>
              <a:t>3</a:t>
            </a:r>
            <a:endParaRPr lang="sk-SK" sz="3700" dirty="0" smtClean="0">
              <a:solidFill>
                <a:srgbClr val="FFFFCC"/>
              </a:solidFill>
              <a:latin typeface="Book Antiqua" pitchFamily="18" charset="0"/>
            </a:endParaRPr>
          </a:p>
          <a:p>
            <a:r>
              <a:rPr lang="sk-SK" sz="3700" dirty="0" smtClean="0">
                <a:solidFill>
                  <a:srgbClr val="FFFFCC"/>
                </a:solidFill>
                <a:latin typeface="Book Antiqua" pitchFamily="18" charset="0"/>
              </a:rPr>
              <a:t>priemerná hĺbka: 15 m</a:t>
            </a:r>
          </a:p>
          <a:p>
            <a:r>
              <a:rPr lang="sk-SK" sz="3700" dirty="0" smtClean="0">
                <a:solidFill>
                  <a:srgbClr val="FFFFCC"/>
                </a:solidFill>
                <a:latin typeface="Book Antiqua" pitchFamily="18" charset="0"/>
              </a:rPr>
              <a:t>maximálna hĺbka pri priehradnom múre: 38 m</a:t>
            </a:r>
          </a:p>
          <a:p>
            <a:pPr>
              <a:buNone/>
            </a:pPr>
            <a:endParaRPr lang="sk-SK" sz="3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sk-SK" sz="6600" dirty="0" smtClean="0">
                <a:solidFill>
                  <a:srgbClr val="2FA7F9"/>
                </a:solidFill>
                <a:latin typeface="Blue Highway Linocut" pitchFamily="2" charset="-18"/>
              </a:rPr>
              <a:t>Základné </a:t>
            </a:r>
            <a:r>
              <a:rPr lang="sk-SK" sz="6600" dirty="0" err="1" smtClean="0">
                <a:solidFill>
                  <a:srgbClr val="2FA7F9"/>
                </a:solidFill>
                <a:latin typeface="Blue Highway Linocut" pitchFamily="2" charset="-18"/>
              </a:rPr>
              <a:t>informacie</a:t>
            </a:r>
            <a:r>
              <a:rPr lang="sk-SK" sz="6600" dirty="0" smtClean="0">
                <a:solidFill>
                  <a:srgbClr val="2FA7F9"/>
                </a:solidFill>
                <a:latin typeface="Blue Highway Linocut" pitchFamily="2" charset="-18"/>
              </a:rPr>
              <a:t> :</a:t>
            </a:r>
            <a:endParaRPr lang="sk-SK" sz="6600" dirty="0">
              <a:solidFill>
                <a:srgbClr val="2FA7F9"/>
              </a:solidFill>
              <a:latin typeface="Blue Highway Linocut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400600"/>
          </a:xfrm>
        </p:spPr>
        <p:txBody>
          <a:bodyPr>
            <a:normAutofit lnSpcReduction="10000"/>
          </a:bodyPr>
          <a:lstStyle/>
          <a:p>
            <a:r>
              <a:rPr lang="sk-SK" sz="2900" dirty="0" smtClean="0"/>
              <a:t>Súčasť vodného diela Orava (súčasťou je aj vyrovnávacia nádrž Tvrdošín)</a:t>
            </a:r>
          </a:p>
          <a:p>
            <a:r>
              <a:rPr lang="pl-PL" sz="2900" dirty="0" smtClean="0"/>
              <a:t>Vybudovaná  na sútoku Bielej a Čiernej Oravy</a:t>
            </a:r>
          </a:p>
          <a:p>
            <a:r>
              <a:rPr lang="pl-PL" sz="2900" dirty="0" smtClean="0"/>
              <a:t>Prvé práce na projekte sa začali  </a:t>
            </a:r>
            <a:r>
              <a:rPr lang="sk-SK" sz="2900" dirty="0" smtClean="0"/>
              <a:t>24.7.1941</a:t>
            </a:r>
          </a:p>
          <a:p>
            <a:r>
              <a:rPr lang="sk-SK" sz="2900" dirty="0" smtClean="0"/>
              <a:t>do prevádzky bola priehrada pustená v roku 1954</a:t>
            </a:r>
          </a:p>
          <a:p>
            <a:r>
              <a:rPr lang="sk-SK" sz="2900" dirty="0" smtClean="0"/>
              <a:t>Po napustení ostali pod vodnou hladinou obce </a:t>
            </a:r>
            <a:r>
              <a:rPr lang="sk-SK" sz="2900" dirty="0" err="1" smtClean="0">
                <a:hlinkClick r:id="rId2" tooltip="Slanica"/>
              </a:rPr>
              <a:t>Slanica</a:t>
            </a:r>
            <a:r>
              <a:rPr lang="sk-SK" sz="2900" dirty="0" smtClean="0"/>
              <a:t>, </a:t>
            </a:r>
            <a:r>
              <a:rPr lang="sk-SK" sz="2900" dirty="0" smtClean="0">
                <a:hlinkClick r:id="rId3" tooltip="Osada (zatopená obec)"/>
              </a:rPr>
              <a:t>Osada</a:t>
            </a:r>
            <a:r>
              <a:rPr lang="sk-SK" sz="2900" dirty="0" smtClean="0"/>
              <a:t>, </a:t>
            </a:r>
            <a:r>
              <a:rPr lang="sk-SK" sz="2900" dirty="0" smtClean="0">
                <a:hlinkClick r:id="rId4" tooltip="Oravské Hámre (stránka neexistuje)"/>
              </a:rPr>
              <a:t>Hámre</a:t>
            </a:r>
            <a:r>
              <a:rPr lang="sk-SK" sz="2900" dirty="0" smtClean="0"/>
              <a:t>, </a:t>
            </a:r>
            <a:r>
              <a:rPr lang="sk-SK" sz="2900" dirty="0" err="1" smtClean="0">
                <a:hlinkClick r:id="rId5" tooltip="Ľavkovo (stránka neexistuje)"/>
              </a:rPr>
              <a:t>Ľavkovo</a:t>
            </a:r>
            <a:r>
              <a:rPr lang="sk-SK" sz="2900" dirty="0" smtClean="0"/>
              <a:t>, </a:t>
            </a:r>
            <a:r>
              <a:rPr lang="sk-SK" sz="2900" dirty="0" smtClean="0">
                <a:hlinkClick r:id="rId6" tooltip="Ústie nad Oravou"/>
              </a:rPr>
              <a:t>Ústie</a:t>
            </a:r>
            <a:r>
              <a:rPr lang="sk-SK" sz="2900" dirty="0" smtClean="0"/>
              <a:t>, dolná časť obce </a:t>
            </a:r>
            <a:r>
              <a:rPr lang="sk-SK" sz="2900" dirty="0" smtClean="0">
                <a:hlinkClick r:id="rId7" tooltip="Bobrov"/>
              </a:rPr>
              <a:t>Bobrov</a:t>
            </a:r>
            <a:r>
              <a:rPr lang="sk-SK" sz="2900" dirty="0" smtClean="0"/>
              <a:t> a 2/3 </a:t>
            </a:r>
            <a:r>
              <a:rPr lang="sk-SK" sz="2900" dirty="0" smtClean="0">
                <a:hlinkClick r:id="rId8" tooltip="Námestovo"/>
              </a:rPr>
              <a:t>Námestova</a:t>
            </a:r>
            <a:endParaRPr lang="sk-SK" sz="2900" dirty="0" smtClean="0"/>
          </a:p>
          <a:p>
            <a:r>
              <a:rPr lang="sk-SK" sz="2900" dirty="0" smtClean="0"/>
              <a:t>Priehrada so svojimi brehmi a ostrovmi patrí k najvýznamnejším lokalitám výskytu vodných vtákov na Slovensku</a:t>
            </a:r>
          </a:p>
          <a:p>
            <a:endParaRPr lang="sk-SK" sz="26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sk-SK" sz="6600" dirty="0" smtClean="0">
                <a:solidFill>
                  <a:srgbClr val="2FA7F9"/>
                </a:solidFill>
                <a:latin typeface="Blue Highway Linocut" pitchFamily="2" charset="-18"/>
              </a:rPr>
              <a:t>Ostrovy na priehrade :</a:t>
            </a:r>
            <a:endParaRPr lang="sk-SK" sz="6600" dirty="0">
              <a:solidFill>
                <a:srgbClr val="2FA7F9"/>
              </a:solidFill>
              <a:latin typeface="Blue Highway Linocut" pitchFamily="2" charset="-1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sk-SK" sz="3200" u="sng" cap="all" dirty="0" err="1" smtClean="0">
                <a:solidFill>
                  <a:srgbClr val="FAEE06"/>
                </a:solidFill>
                <a:latin typeface="Consolas" pitchFamily="49" charset="0"/>
              </a:rPr>
              <a:t>Slanický</a:t>
            </a:r>
            <a:r>
              <a:rPr lang="sk-SK" sz="2400" dirty="0" smtClean="0">
                <a:solidFill>
                  <a:srgbClr val="FAEE0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(Ostrov Umenia)  </a:t>
            </a:r>
            <a:endParaRPr lang="sk-SK" sz="3200" u="sng" cap="all" dirty="0" smtClean="0">
              <a:solidFill>
                <a:srgbClr val="FAEE06"/>
              </a:solidFill>
              <a:latin typeface="Consolas" pitchFamily="49" charset="0"/>
            </a:endParaRPr>
          </a:p>
          <a:p>
            <a:r>
              <a:rPr lang="pl-PL" dirty="0" smtClean="0"/>
              <a:t>je </a:t>
            </a:r>
            <a:r>
              <a:rPr lang="pl-PL" dirty="0" smtClean="0"/>
              <a:t>to pozostatok zaplavenej obce Slanica so zachovaným Kostolom Povýšenia sv. </a:t>
            </a:r>
            <a:r>
              <a:rPr lang="pl-PL" dirty="0" smtClean="0"/>
              <a:t>Kríža</a:t>
            </a:r>
          </a:p>
          <a:p>
            <a:r>
              <a:rPr lang="pl-PL" dirty="0" smtClean="0"/>
              <a:t>kostol </a:t>
            </a:r>
            <a:r>
              <a:rPr lang="pl-PL" dirty="0" smtClean="0"/>
              <a:t>bol vystavaný v rokoch 1766 až 1769 ako baroková kaplnka a v roku 1843 ho kasicisticky prestavali na </a:t>
            </a:r>
            <a:r>
              <a:rPr lang="pl-PL" dirty="0" smtClean="0"/>
              <a:t>kostol</a:t>
            </a:r>
          </a:p>
          <a:p>
            <a:r>
              <a:rPr lang="pl-PL" dirty="0" smtClean="0"/>
              <a:t>v súčasnosti </a:t>
            </a:r>
            <a:r>
              <a:rPr lang="pl-PL" dirty="0" smtClean="0"/>
              <a:t>sa v interiéri kostola nachádza galéria ľudového umenia</a:t>
            </a:r>
          </a:p>
        </p:txBody>
      </p:sp>
      <p:pic>
        <p:nvPicPr>
          <p:cNvPr id="5" name="Obrázok 4" descr="Slanicky_ostrov.jpg"/>
          <p:cNvPicPr>
            <a:picLocks noChangeAspect="1"/>
          </p:cNvPicPr>
          <p:nvPr/>
        </p:nvPicPr>
        <p:blipFill>
          <a:blip r:embed="rId2" cstate="print"/>
          <a:srcRect l="1806" r="6531"/>
          <a:stretch>
            <a:fillRect/>
          </a:stretch>
        </p:blipFill>
        <p:spPr>
          <a:xfrm>
            <a:off x="5500694" y="4714884"/>
            <a:ext cx="3143272" cy="1532589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292080" y="6037262"/>
            <a:ext cx="3851920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</a:t>
            </a:r>
            <a:r>
              <a:rPr lang="sk-SK" sz="4400" baseline="-8000" dirty="0" smtClean="0">
                <a:latin typeface="Blue Highway"/>
              </a:rPr>
              <a:t>§</a:t>
            </a:r>
            <a:r>
              <a:rPr lang="sk-SK" dirty="0" smtClean="0"/>
              <a:t>  Kostol Povýšenia sv. Kríža na </a:t>
            </a:r>
            <a:r>
              <a:rPr lang="sk-SK" dirty="0" err="1" smtClean="0"/>
              <a:t>Slanickom</a:t>
            </a:r>
            <a:r>
              <a:rPr lang="sk-SK" dirty="0" smtClean="0"/>
              <a:t> ostrove</a:t>
            </a:r>
            <a:endParaRPr lang="sk-SK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400" dirty="0" smtClean="0">
                <a:solidFill>
                  <a:srgbClr val="2FA7F9"/>
                </a:solidFill>
                <a:latin typeface="Blue Highway Linocut" pitchFamily="2" charset="-18"/>
              </a:rPr>
              <a:t>Ostrovy na priehrade 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3200" b="1" u="sng" dirty="0" smtClean="0">
                <a:solidFill>
                  <a:srgbClr val="FFFF00"/>
                </a:solidFill>
                <a:latin typeface="Consolas" pitchFamily="49" charset="0"/>
              </a:rPr>
              <a:t>Vtáčí ostrov</a:t>
            </a:r>
          </a:p>
          <a:p>
            <a:r>
              <a:rPr lang="sk-SK" dirty="0" smtClean="0"/>
              <a:t>v</a:t>
            </a:r>
            <a:r>
              <a:rPr lang="sk-SK" dirty="0" smtClean="0"/>
              <a:t> </a:t>
            </a:r>
            <a:r>
              <a:rPr lang="sk-SK" dirty="0" smtClean="0"/>
              <a:t>súčasnosti je významným </a:t>
            </a:r>
            <a:r>
              <a:rPr lang="sk-SK" dirty="0" err="1" smtClean="0"/>
              <a:t>hniezdiskom</a:t>
            </a:r>
            <a:r>
              <a:rPr lang="sk-SK" dirty="0" smtClean="0"/>
              <a:t> čajok </a:t>
            </a:r>
            <a:r>
              <a:rPr lang="sk-SK" dirty="0" err="1" smtClean="0"/>
              <a:t>smejivých</a:t>
            </a:r>
            <a:r>
              <a:rPr lang="sk-SK" dirty="0" smtClean="0"/>
              <a:t>, bielohlavých, rybárov riečnych ako aj niekoľkých druhov </a:t>
            </a:r>
            <a:r>
              <a:rPr lang="sk-SK" dirty="0" smtClean="0"/>
              <a:t>kačíc, </a:t>
            </a:r>
            <a:r>
              <a:rPr lang="sk-SK" dirty="0" smtClean="0"/>
              <a:t>a preto je </a:t>
            </a:r>
            <a:r>
              <a:rPr lang="sk-SK" dirty="0" smtClean="0"/>
              <a:t>prísne chránený</a:t>
            </a:r>
          </a:p>
          <a:p>
            <a:r>
              <a:rPr lang="sk-SK" dirty="0" smtClean="0"/>
              <a:t>verejnosti </a:t>
            </a:r>
            <a:r>
              <a:rPr lang="sk-SK" dirty="0" smtClean="0"/>
              <a:t>nie je </a:t>
            </a:r>
            <a:r>
              <a:rPr lang="sk-SK" dirty="0" smtClean="0"/>
              <a:t>prístupný</a:t>
            </a:r>
            <a:endParaRPr lang="sk-SK" dirty="0"/>
          </a:p>
        </p:txBody>
      </p:sp>
      <p:pic>
        <p:nvPicPr>
          <p:cNvPr id="4" name="Obrázok 3" descr="ostrovy.jpg"/>
          <p:cNvPicPr>
            <a:picLocks noChangeAspect="1"/>
          </p:cNvPicPr>
          <p:nvPr/>
        </p:nvPicPr>
        <p:blipFill>
          <a:blip r:embed="rId2" cstate="print"/>
          <a:srcRect l="5608" t="10106" r="21485" b="16624"/>
          <a:stretch>
            <a:fillRect/>
          </a:stretch>
        </p:blipFill>
        <p:spPr>
          <a:xfrm>
            <a:off x="4500562" y="4500570"/>
            <a:ext cx="4355222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0"/>
            <a:ext cx="5544616" cy="155679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sk-SK" sz="6600" dirty="0" smtClean="0">
                <a:solidFill>
                  <a:srgbClr val="2FA7F9"/>
                </a:solidFill>
                <a:latin typeface="Blue Highway Linocut" pitchFamily="2" charset="-18"/>
              </a:rPr>
              <a:t>Priehradný múr :</a:t>
            </a:r>
            <a:endParaRPr lang="sk-SK" sz="6600" dirty="0">
              <a:solidFill>
                <a:srgbClr val="2FA7F9"/>
              </a:solidFill>
              <a:latin typeface="Blue Highway Linocut" pitchFamily="2" charset="-18"/>
            </a:endParaRPr>
          </a:p>
        </p:txBody>
      </p:sp>
      <p:pic>
        <p:nvPicPr>
          <p:cNvPr id="4" name="Zástupný symbol obsahu 3" descr="m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3" t="17983" r="21380" b="2439"/>
          <a:stretch>
            <a:fillRect/>
          </a:stretch>
        </p:blipFill>
        <p:spPr>
          <a:xfrm>
            <a:off x="179512" y="1628800"/>
            <a:ext cx="4716017" cy="3960440"/>
          </a:xfrm>
        </p:spPr>
      </p:pic>
      <p:cxnSp>
        <p:nvCxnSpPr>
          <p:cNvPr id="14" name="Rovná spojovacia šípka 13"/>
          <p:cNvCxnSpPr/>
          <p:nvPr/>
        </p:nvCxnSpPr>
        <p:spPr>
          <a:xfrm flipV="1">
            <a:off x="2555776" y="5085184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BlokTextu 18"/>
          <p:cNvSpPr txBox="1"/>
          <p:nvPr/>
        </p:nvSpPr>
        <p:spPr>
          <a:xfrm>
            <a:off x="395536" y="609329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Priehradný múr</a:t>
            </a:r>
            <a:endParaRPr lang="sk-SK" sz="2400" dirty="0"/>
          </a:p>
        </p:txBody>
      </p:sp>
      <p:pic>
        <p:nvPicPr>
          <p:cNvPr id="21" name="Obrázok 20" descr="35686163_m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995936" cy="2996952"/>
          </a:xfrm>
          <a:prstGeom prst="rect">
            <a:avLst/>
          </a:prstGeom>
        </p:spPr>
      </p:pic>
      <p:sp>
        <p:nvSpPr>
          <p:cNvPr id="23" name="BlokTextu 22"/>
          <p:cNvSpPr txBox="1"/>
          <p:nvPr/>
        </p:nvSpPr>
        <p:spPr>
          <a:xfrm>
            <a:off x="5436096" y="220486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Znižovanie hladiny Oravskej priehrady počas dažďov  </a:t>
            </a:r>
            <a:endParaRPr lang="sk-SK" sz="2400" dirty="0"/>
          </a:p>
        </p:txBody>
      </p:sp>
      <p:sp>
        <p:nvSpPr>
          <p:cNvPr id="24" name="BlokTextu 23"/>
          <p:cNvSpPr txBox="1"/>
          <p:nvPr/>
        </p:nvSpPr>
        <p:spPr>
          <a:xfrm>
            <a:off x="7596336" y="2852936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smtClean="0">
                <a:latin typeface="Blue Highway"/>
              </a:rPr>
              <a:t>¢</a:t>
            </a:r>
            <a:endParaRPr lang="sk-SK" sz="4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/>
          <a:lstStyle/>
          <a:p>
            <a:r>
              <a:rPr lang="sk-SK" sz="2500" dirty="0" smtClean="0"/>
              <a:t>Súčasťou akumulačnej nádrže je aj </a:t>
            </a:r>
            <a:r>
              <a:rPr lang="sk-SK" sz="2500" dirty="0" smtClean="0">
                <a:hlinkClick r:id="rId2" tooltip="Vodná elektráreň"/>
              </a:rPr>
              <a:t>vodná elektráreň</a:t>
            </a:r>
            <a:r>
              <a:rPr lang="sk-SK" sz="2500" dirty="0" smtClean="0"/>
              <a:t> s dvojicou </a:t>
            </a:r>
            <a:r>
              <a:rPr lang="sk-SK" sz="2500" dirty="0" err="1" smtClean="0">
                <a:hlinkClick r:id="rId3" tooltip="Kaplanova turbína"/>
              </a:rPr>
              <a:t>kaplanových</a:t>
            </a:r>
            <a:r>
              <a:rPr lang="sk-SK" sz="2500" dirty="0" smtClean="0">
                <a:hlinkClick r:id="rId3" tooltip="Kaplanova turbína"/>
              </a:rPr>
              <a:t> turbín</a:t>
            </a:r>
            <a:endParaRPr lang="sk-SK" sz="2500" dirty="0" smtClean="0"/>
          </a:p>
          <a:p>
            <a:r>
              <a:rPr lang="pl-PL" sz="2500" dirty="0" smtClean="0"/>
              <a:t>do prevádzky bola uvedená v roku </a:t>
            </a:r>
            <a:r>
              <a:rPr lang="pl-PL" sz="2500" dirty="0" smtClean="0">
                <a:hlinkClick r:id="rId4" tooltip="1953"/>
              </a:rPr>
              <a:t>1953</a:t>
            </a:r>
            <a:endParaRPr lang="pl-PL" sz="2500" dirty="0" smtClean="0"/>
          </a:p>
          <a:p>
            <a:r>
              <a:rPr lang="sk-SK" sz="2500" dirty="0" smtClean="0"/>
              <a:t>Ročná výroba elektrickej energie dosahuje priemerne 31 </a:t>
            </a:r>
            <a:r>
              <a:rPr lang="sk-SK" sz="2500" dirty="0" err="1" smtClean="0"/>
              <a:t>GWh</a:t>
            </a:r>
            <a:endParaRPr lang="sk-SK" sz="2500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  <a:scene3d>
              <a:camera prst="perspectiveFront"/>
              <a:lightRig rig="soft" dir="t">
                <a:rot lat="0" lon="0" rev="16800000"/>
              </a:lightRig>
            </a:scene3d>
            <a:sp3d extrusionH="57150" prstMaterial="softEdge">
              <a:bevelT h="25400" prst="softRound"/>
            </a:sp3d>
          </a:bodyPr>
          <a:lstStyle/>
          <a:p>
            <a:r>
              <a:rPr lang="sk-SK" sz="6600" dirty="0" smtClean="0">
                <a:solidFill>
                  <a:srgbClr val="2FA7F9"/>
                </a:solidFill>
                <a:latin typeface="Blue Highway Linocut" pitchFamily="2" charset="-18"/>
              </a:rPr>
              <a:t>Elektráreň :</a:t>
            </a:r>
            <a:endParaRPr lang="sk-SK" sz="6600" dirty="0">
              <a:solidFill>
                <a:srgbClr val="2FA7F9"/>
              </a:solidFill>
              <a:latin typeface="Blue Highway Linocut" pitchFamily="2" charset="-18"/>
            </a:endParaRPr>
          </a:p>
        </p:txBody>
      </p:sp>
      <p:pic>
        <p:nvPicPr>
          <p:cNvPr id="6" name="Obrázok 5" descr="11729645_m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08919"/>
            <a:ext cx="5400600" cy="405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755576" y="4221088"/>
            <a:ext cx="2736304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100" dirty="0" smtClean="0"/>
              <a:t>Vodná elektráreň</a:t>
            </a:r>
          </a:p>
          <a:p>
            <a:r>
              <a:rPr lang="sk-SK" sz="2100" dirty="0" smtClean="0"/>
              <a:t> pri priehradnom múre  </a:t>
            </a:r>
            <a:r>
              <a:rPr lang="sk-SK" sz="4000" baseline="-8000" dirty="0" smtClean="0">
                <a:latin typeface="Hurry Up"/>
              </a:rPr>
              <a:t>&gt;</a:t>
            </a:r>
            <a:endParaRPr lang="sk-SK" sz="4000" baseline="-80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Špička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356</TotalTime>
  <Words>170</Words>
  <Application>Microsoft Office PowerPoint</Application>
  <PresentationFormat>Prezentácia na obrazovke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Špička</vt:lpstr>
      <vt:lpstr>Snímka 1</vt:lpstr>
      <vt:lpstr>Mapa priehrady</vt:lpstr>
      <vt:lpstr>Poloha priehrady :</vt:lpstr>
      <vt:lpstr>Základné údaje:</vt:lpstr>
      <vt:lpstr>Základné informacie :</vt:lpstr>
      <vt:lpstr>Ostrovy na priehrade :</vt:lpstr>
      <vt:lpstr>Ostrovy na priehrade :</vt:lpstr>
      <vt:lpstr>Priehradný múr :</vt:lpstr>
      <vt:lpstr>Elektráreň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Oravská priehrada</dc:title>
  <dc:creator>admin</dc:creator>
  <cp:lastModifiedBy>Michaela Lajdova</cp:lastModifiedBy>
  <cp:revision>43</cp:revision>
  <dcterms:created xsi:type="dcterms:W3CDTF">2013-10-19T18:58:11Z</dcterms:created>
  <dcterms:modified xsi:type="dcterms:W3CDTF">2014-02-12T21:06:59Z</dcterms:modified>
</cp:coreProperties>
</file>